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5" r:id="rId8"/>
    <p:sldId id="266" r:id="rId9"/>
    <p:sldId id="308" r:id="rId10"/>
    <p:sldId id="267" r:id="rId11"/>
    <p:sldId id="269" r:id="rId12"/>
    <p:sldId id="309" r:id="rId13"/>
    <p:sldId id="310" r:id="rId14"/>
    <p:sldId id="270" r:id="rId15"/>
    <p:sldId id="271" r:id="rId16"/>
    <p:sldId id="311" r:id="rId17"/>
    <p:sldId id="272" r:id="rId18"/>
    <p:sldId id="274" r:id="rId19"/>
    <p:sldId id="277" r:id="rId20"/>
    <p:sldId id="312" r:id="rId21"/>
    <p:sldId id="313" r:id="rId22"/>
    <p:sldId id="314" r:id="rId23"/>
    <p:sldId id="280" r:id="rId24"/>
    <p:sldId id="279" r:id="rId25"/>
    <p:sldId id="281" r:id="rId26"/>
    <p:sldId id="282" r:id="rId27"/>
    <p:sldId id="283" r:id="rId28"/>
    <p:sldId id="284" r:id="rId29"/>
    <p:sldId id="285" r:id="rId30"/>
    <p:sldId id="315" r:id="rId31"/>
    <p:sldId id="287" r:id="rId32"/>
    <p:sldId id="316" r:id="rId33"/>
    <p:sldId id="288" r:id="rId34"/>
    <p:sldId id="317" r:id="rId35"/>
    <p:sldId id="318" r:id="rId36"/>
    <p:sldId id="290" r:id="rId37"/>
    <p:sldId id="291" r:id="rId38"/>
    <p:sldId id="292" r:id="rId39"/>
    <p:sldId id="294" r:id="rId40"/>
    <p:sldId id="296" r:id="rId41"/>
    <p:sldId id="307" r:id="rId42"/>
    <p:sldId id="297" r:id="rId43"/>
    <p:sldId id="319" r:id="rId44"/>
    <p:sldId id="320" r:id="rId45"/>
    <p:sldId id="301" r:id="rId46"/>
    <p:sldId id="302" r:id="rId47"/>
    <p:sldId id="303" r:id="rId48"/>
    <p:sldId id="304" r:id="rId49"/>
    <p:sldId id="321" r:id="rId5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0FE55A-70BF-40B1-A282-637227BC8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99227EE-C3D8-4825-907B-9EB33A8BFB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5950A0D-9981-49C3-813B-2487A7CC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FF8B-7923-42AD-80CC-FC83CBCCC9B2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A2CEDE5-71C7-401C-91A4-F63880E72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55B841-8511-41FB-A98B-9DF7A1D2B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924A-82D1-4723-BB04-E1C9534F40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57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D4004C-636F-4A6B-A976-10E2A5B7A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2ADFDDF-1B82-4C4A-A6C4-E87437E8D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82AD79-41B6-4578-AA40-80F1F9214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FF8B-7923-42AD-80CC-FC83CBCCC9B2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83483AA-47C6-4E66-A56C-63A851548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29D635-0C10-49E1-AD0E-A971AA872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924A-82D1-4723-BB04-E1C9534F40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4579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4AB50AF-231F-47F9-B2C8-BBDC4DCADE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966C7CE-EE6C-47E7-B245-210E811B9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DB87591-21A9-45F8-A663-80D045414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FF8B-7923-42AD-80CC-FC83CBCCC9B2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4B3B576-412F-4419-9857-92C006645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D8CFD0-D4FD-4122-9DDF-DD44D4D33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924A-82D1-4723-BB04-E1C9534F40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684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BB09C0-B681-4BAA-AFA7-EA3966BC2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DF0D45-16A7-4F42-8D16-85D345217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91BF781-F08B-4BA0-931D-BED5DA882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FF8B-7923-42AD-80CC-FC83CBCCC9B2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367692-E2FA-4DA9-BA53-33EADC179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52E70A-3682-4006-A92A-B64777FC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924A-82D1-4723-BB04-E1C9534F40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5199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7DD766-7B8C-4B0A-B991-58D27C080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7983B29-B2A2-416F-92AC-A166ECE5A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3CAD8B-F004-493D-888A-BB0319088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FF8B-7923-42AD-80CC-FC83CBCCC9B2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2DA297-D3E5-40C5-A4D1-43AAD797D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29638FB-C273-4464-A7EF-4B91F5E0F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924A-82D1-4723-BB04-E1C9534F40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9228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5A2C4F-1472-4CC4-831C-31D6A055A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C057EC-1BDF-44CE-9F58-184329DB7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23BD410-164A-4A2A-9E40-81E6C687E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CE1FE68-7015-4AF0-B42F-666DFD34E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FF8B-7923-42AD-80CC-FC83CBCCC9B2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B0CFC5B-CC2F-4D2F-B3C8-B29B1FC8E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6C60925-2BED-4FA4-A9BE-F165A748E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924A-82D1-4723-BB04-E1C9534F40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6934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BA6926-F283-4A81-AC34-27D639F83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4059247-88F8-4A6F-9729-26ADF553A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C516A09-C2A3-4904-9B90-0BCD7DF592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39703D3-1CBF-4671-97A3-99CF5ED3B4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3B5BB09-9B68-4982-AA17-7CCCD647E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19E53CA-186F-41DB-915D-F92765D33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FF8B-7923-42AD-80CC-FC83CBCCC9B2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B691DB5-738C-4741-99C8-C649CB75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DE40FF8-7BC7-4447-BAAB-69E7C8591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924A-82D1-4723-BB04-E1C9534F40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672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E93EC2-2D3D-4DE6-86F1-42B1F5878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26430A1-9424-4E23-938A-79C68BE4B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FF8B-7923-42AD-80CC-FC83CBCCC9B2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082779D-E14F-4568-8E3B-73F8721DD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EDFAC85-E6D7-43E1-9BFA-B0A884D03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924A-82D1-4723-BB04-E1C9534F40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212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D141587-EDA2-4A7D-AC75-152D8EAC9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FF8B-7923-42AD-80CC-FC83CBCCC9B2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A6D7B5C-29CF-4264-A963-CDBC8B46E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4C229FF-FF2D-4593-BFE9-5DC4EB222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924A-82D1-4723-BB04-E1C9534F40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2821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685256-4DFF-415C-95D6-5BB1631DD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98C4FA-FCEF-4E10-8B48-0B55E44A0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F181A3F-730E-4306-AAF5-DDF3BE827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97E8DCB-4C5F-4B4B-9FAF-6287DAA94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FF8B-7923-42AD-80CC-FC83CBCCC9B2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9FE916D-BE79-4716-B3D4-F81C56CC8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E8221F5-6713-486B-917D-649BF809F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924A-82D1-4723-BB04-E1C9534F40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543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8EE37D-3E71-4A0D-97DE-D4DCC03B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688A081-36EC-4048-8D76-1F50236A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B917350-958C-454F-ADAC-1DEABAB9B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CB7B38D-6418-4FF6-AD84-C7AD0B2C3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FF8B-7923-42AD-80CC-FC83CBCCC9B2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8D2D66F-F4D6-441A-B988-7385919A5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6C6C789-5471-4538-B40B-9CB54637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924A-82D1-4723-BB04-E1C9534F40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8583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36CEE17-84F7-4291-A707-4EA803423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ABA1DC7-EA3E-4981-B44F-39A1CDBFF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CB650F-5509-4DD6-B837-0C1232EB1E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1FF8B-7923-42AD-80CC-FC83CBCCC9B2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6374B41-5547-49D5-A2AC-4A3FFF9E1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4E1F09-61D7-4234-B68D-20B5B32BC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F924A-82D1-4723-BB04-E1C9534F40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235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jínek luční | Témata">
            <a:extLst>
              <a:ext uri="{FF2B5EF4-FFF2-40B4-BE49-F238E27FC236}">
                <a16:creationId xmlns:a16="http://schemas.microsoft.com/office/drawing/2014/main" id="{001B98C0-1F01-4562-955D-3DE63C83D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29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688C3EB3-9897-4E51-9A42-4AC88B26F4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9465" y="0"/>
            <a:ext cx="5143500" cy="6858000"/>
          </a:xfrm>
          <a:prstGeom prst="rect">
            <a:avLst/>
          </a:prstGeom>
        </p:spPr>
      </p:pic>
      <p:pic>
        <p:nvPicPr>
          <p:cNvPr id="1028" name="Picture 4" descr="Bojínek luční - Phleum pratense - PŘÍRODA.cz">
            <a:extLst>
              <a:ext uri="{FF2B5EF4-FFF2-40B4-BE49-F238E27FC236}">
                <a16:creationId xmlns:a16="http://schemas.microsoft.com/office/drawing/2014/main" id="{D79FB3A4-0D4C-4B85-91CD-BED8E8DE4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1257" y="0"/>
            <a:ext cx="50507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BOJÍNEK LUČNÍ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017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okoška pastuší tobolka | Témata">
            <a:extLst>
              <a:ext uri="{FF2B5EF4-FFF2-40B4-BE49-F238E27FC236}">
                <a16:creationId xmlns:a16="http://schemas.microsoft.com/office/drawing/2014/main" id="{E5D9B427-67E3-4BA1-A488-C3FB215A7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62" t="1916"/>
          <a:stretch/>
        </p:blipFill>
        <p:spPr bwMode="auto">
          <a:xfrm>
            <a:off x="0" y="532660"/>
            <a:ext cx="2822898" cy="590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Kouzelné bylinky - Kokoška pastuší tobolka">
            <a:extLst>
              <a:ext uri="{FF2B5EF4-FFF2-40B4-BE49-F238E27FC236}">
                <a16:creationId xmlns:a16="http://schemas.microsoft.com/office/drawing/2014/main" id="{E4A6298F-58E8-4289-BADE-EC3A57F47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9931" y="22804"/>
            <a:ext cx="5164400" cy="688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kokoška pastuší tobolka - CoJeCo.cz">
            <a:extLst>
              <a:ext uri="{FF2B5EF4-FFF2-40B4-BE49-F238E27FC236}">
                <a16:creationId xmlns:a16="http://schemas.microsoft.com/office/drawing/2014/main" id="{127C2547-0F95-4F86-99CD-FD88EA15C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4331" y="22804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aoblený obdélník 2">
            <a:extLst>
              <a:ext uri="{FF2B5EF4-FFF2-40B4-BE49-F238E27FC236}">
                <a16:creationId xmlns:a16="http://schemas.microsoft.com/office/drawing/2014/main" id="{5B4AB1BA-C174-4AAA-8905-7665316229A8}"/>
              </a:ext>
            </a:extLst>
          </p:cNvPr>
          <p:cNvSpPr/>
          <p:nvPr/>
        </p:nvSpPr>
        <p:spPr>
          <a:xfrm>
            <a:off x="3270735" y="22804"/>
            <a:ext cx="4071098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KOKOŠKA PASTUŠÍ TOBOLKA</a:t>
            </a:r>
          </a:p>
        </p:txBody>
      </p:sp>
      <p:sp>
        <p:nvSpPr>
          <p:cNvPr id="9" name="Zaoblený obdélník 21">
            <a:extLst>
              <a:ext uri="{FF2B5EF4-FFF2-40B4-BE49-F238E27FC236}">
                <a16:creationId xmlns:a16="http://schemas.microsoft.com/office/drawing/2014/main" id="{89291476-D455-48A1-B88B-EBC662C3F215}"/>
              </a:ext>
            </a:extLst>
          </p:cNvPr>
          <p:cNvSpPr/>
          <p:nvPr/>
        </p:nvSpPr>
        <p:spPr>
          <a:xfrm>
            <a:off x="3270733" y="22804"/>
            <a:ext cx="4071098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888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Kostival lékařský - kořen sbírejte na podzim - Zbožňovaná žena">
            <a:extLst>
              <a:ext uri="{FF2B5EF4-FFF2-40B4-BE49-F238E27FC236}">
                <a16:creationId xmlns:a16="http://schemas.microsoft.com/office/drawing/2014/main" id="{B42F63D1-D7B7-4A4A-A29D-7C90B9EA5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0886" y="44804"/>
            <a:ext cx="10901114" cy="681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Kostival lékařský">
            <a:extLst>
              <a:ext uri="{FF2B5EF4-FFF2-40B4-BE49-F238E27FC236}">
                <a16:creationId xmlns:a16="http://schemas.microsoft.com/office/drawing/2014/main" id="{5BD09AFA-3EB7-46AF-9F94-17A1379E5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955" y="0"/>
            <a:ext cx="2624347" cy="354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41A0BDAD-570E-4B30-9FA3-2BA97677749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KOSTIVAL LÉKAŘSKÝ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A5EA1220-668E-4427-B23B-9B937219876A}"/>
              </a:ext>
            </a:extLst>
          </p:cNvPr>
          <p:cNvSpPr/>
          <p:nvPr/>
        </p:nvSpPr>
        <p:spPr>
          <a:xfrm>
            <a:off x="4669654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814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oubinec – Wikipedie">
            <a:extLst>
              <a:ext uri="{FF2B5EF4-FFF2-40B4-BE49-F238E27FC236}">
                <a16:creationId xmlns:a16="http://schemas.microsoft.com/office/drawing/2014/main" id="{DAD0AA47-E392-C122-890D-7923AE733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arthenocissus quinquefolia - Přísavník pětilistý, psí víno (Fotografie 1)  : Popínavé rostliny - Katalog rostlin">
            <a:extLst>
              <a:ext uri="{FF2B5EF4-FFF2-40B4-BE49-F238E27FC236}">
                <a16:creationId xmlns:a16="http://schemas.microsoft.com/office/drawing/2014/main" id="{A2ADD284-8118-831F-100E-0C41D52E8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785812"/>
            <a:ext cx="7048500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F8EC361A-E31D-82D2-3139-8EBA53D18A1B}"/>
              </a:ext>
            </a:extLst>
          </p:cNvPr>
          <p:cNvSpPr/>
          <p:nvPr/>
        </p:nvSpPr>
        <p:spPr>
          <a:xfrm>
            <a:off x="5277106" y="-1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PŘÍSAVNÍK POPÍNAVÝ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E0BAA80B-CD4C-1A05-0B38-3DE29FFB2C1E}"/>
              </a:ext>
            </a:extLst>
          </p:cNvPr>
          <p:cNvSpPr/>
          <p:nvPr/>
        </p:nvSpPr>
        <p:spPr>
          <a:xfrm>
            <a:off x="5277103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644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♧ 100 semen Liriodendron tulipifera - Liliovník tulipánokvětý Zvýhodněná  nabídka | Neo seeds">
            <a:extLst>
              <a:ext uri="{FF2B5EF4-FFF2-40B4-BE49-F238E27FC236}">
                <a16:creationId xmlns:a16="http://schemas.microsoft.com/office/drawing/2014/main" id="{C02342F1-7CFF-B759-813F-D2FF59564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24" y="-9454"/>
            <a:ext cx="6276975" cy="686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iriodendron tulipifera 'Aureomarginatum' - Zahradní centrum &quot;Strakovo&quot;  s.r.o.">
            <a:extLst>
              <a:ext uri="{FF2B5EF4-FFF2-40B4-BE49-F238E27FC236}">
                <a16:creationId xmlns:a16="http://schemas.microsoft.com/office/drawing/2014/main" id="{AD66F1CC-FA34-6FFF-F289-1A5A8ECD4A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2222" r="5312" b="2084"/>
          <a:stretch/>
        </p:blipFill>
        <p:spPr bwMode="auto">
          <a:xfrm>
            <a:off x="0" y="0"/>
            <a:ext cx="5915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8E155472-10E8-0621-6E59-63479AC69692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LILIOVNÍK TULIPÁNOKVĚTÝ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96D41360-05B7-EC98-2F6A-9D0432E43BCB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4285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Lopuch plstnatý | Bylinky.info">
            <a:extLst>
              <a:ext uri="{FF2B5EF4-FFF2-40B4-BE49-F238E27FC236}">
                <a16:creationId xmlns:a16="http://schemas.microsoft.com/office/drawing/2014/main" id="{8538DDDB-A705-4835-96F1-32B4ABBE7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1848" y="0"/>
            <a:ext cx="5240152" cy="349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Lopuch plstnatý | Bylinky.info">
            <a:extLst>
              <a:ext uri="{FF2B5EF4-FFF2-40B4-BE49-F238E27FC236}">
                <a16:creationId xmlns:a16="http://schemas.microsoft.com/office/drawing/2014/main" id="{EA17B1CD-D784-49CC-95C5-54A4460B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1599" y="3497802"/>
            <a:ext cx="5250401" cy="337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Nahuby.sk - Fotografia - lopúch väčší Arctium lappa L.">
            <a:extLst>
              <a:ext uri="{FF2B5EF4-FFF2-40B4-BE49-F238E27FC236}">
                <a16:creationId xmlns:a16="http://schemas.microsoft.com/office/drawing/2014/main" id="{8504E109-AB0D-41E1-A050-20CA6E175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578" y="0"/>
            <a:ext cx="5730021" cy="687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Lopuch plstnatý,Arctium tomentosum">
            <a:extLst>
              <a:ext uri="{FF2B5EF4-FFF2-40B4-BE49-F238E27FC236}">
                <a16:creationId xmlns:a16="http://schemas.microsoft.com/office/drawing/2014/main" id="{83A6FD92-43AA-453A-B2AB-D6A88E3CB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14" t="-113" r="18185"/>
          <a:stretch/>
        </p:blipFill>
        <p:spPr bwMode="auto">
          <a:xfrm>
            <a:off x="0" y="0"/>
            <a:ext cx="2362200" cy="370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aoblený obdélník 2">
            <a:extLst>
              <a:ext uri="{FF2B5EF4-FFF2-40B4-BE49-F238E27FC236}">
                <a16:creationId xmlns:a16="http://schemas.microsoft.com/office/drawing/2014/main" id="{B2C5ED33-257B-4C9F-9091-D0303CA4DF78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LOPUCH PLSTNATÝ</a:t>
            </a:r>
          </a:p>
        </p:txBody>
      </p:sp>
      <p:sp>
        <p:nvSpPr>
          <p:cNvPr id="8" name="Zaoblený obdélník 21">
            <a:extLst>
              <a:ext uri="{FF2B5EF4-FFF2-40B4-BE49-F238E27FC236}">
                <a16:creationId xmlns:a16="http://schemas.microsoft.com/office/drawing/2014/main" id="{48F85B3A-A061-4EBC-AEB3-07886FE4D534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3017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PIUM GRAVEOLENS L. – (miřík) celer / zeler voňavý | BOTANY.cz">
            <a:extLst>
              <a:ext uri="{FF2B5EF4-FFF2-40B4-BE49-F238E27FC236}">
                <a16:creationId xmlns:a16="http://schemas.microsoft.com/office/drawing/2014/main" id="{EC13ABFC-0CA2-4FCE-A740-BC2B1D36D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336"/>
          <a:stretch/>
        </p:blipFill>
        <p:spPr bwMode="auto">
          <a:xfrm>
            <a:off x="-1" y="0"/>
            <a:ext cx="67437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eler, miřík celer - účinky na zdraví, použití, užívání, využití, co léčí,  pěstování - Bylinky pro všechny">
            <a:extLst>
              <a:ext uri="{FF2B5EF4-FFF2-40B4-BE49-F238E27FC236}">
                <a16:creationId xmlns:a16="http://schemas.microsoft.com/office/drawing/2014/main" id="{A6CB2E84-3A87-4153-8BD8-18F2CE0EE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2" r="48586"/>
          <a:stretch/>
        </p:blipFill>
        <p:spPr bwMode="auto">
          <a:xfrm>
            <a:off x="6905625" y="762000"/>
            <a:ext cx="5008949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95EF05CE-B5A2-496D-9921-E0826E8043F9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MIŘÍK CELER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8A490C7F-E643-4293-A916-5FB11D4697F9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7270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ak pěstovat ořešák | Chatař Chalupář">
            <a:extLst>
              <a:ext uri="{FF2B5EF4-FFF2-40B4-BE49-F238E27FC236}">
                <a16:creationId xmlns:a16="http://schemas.microsoft.com/office/drawing/2014/main" id="{0B917EFF-DAF7-AC39-A647-D21412EB3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00724" y="1124475"/>
            <a:ext cx="6752702" cy="47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Juglans regia - Trees and Shrubs Online">
            <a:extLst>
              <a:ext uri="{FF2B5EF4-FFF2-40B4-BE49-F238E27FC236}">
                <a16:creationId xmlns:a16="http://schemas.microsoft.com/office/drawing/2014/main" id="{F0E4BAF7-BF9E-F205-549E-F567F8B11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18922684-DB61-3E50-34EB-91A61E42407D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OŘEŠÁK KRÁLOVSKÝ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CF07EF36-08A6-535A-0EC0-C2C6251C55FD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3960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Pelyněk černobýl | Účinky, použití, info">
            <a:extLst>
              <a:ext uri="{FF2B5EF4-FFF2-40B4-BE49-F238E27FC236}">
                <a16:creationId xmlns:a16="http://schemas.microsoft.com/office/drawing/2014/main" id="{49553E57-C951-4251-BFC1-801479BB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8251" y="0"/>
            <a:ext cx="6193749" cy="409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DEB22A2-5B5C-45FD-BEED-42DE9A3868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5998251" cy="6858000"/>
          </a:xfrm>
          <a:prstGeom prst="rect">
            <a:avLst/>
          </a:prstGeom>
        </p:spPr>
      </p:pic>
      <p:sp>
        <p:nvSpPr>
          <p:cNvPr id="8" name="Zaoblený obdélník 2">
            <a:extLst>
              <a:ext uri="{FF2B5EF4-FFF2-40B4-BE49-F238E27FC236}">
                <a16:creationId xmlns:a16="http://schemas.microsoft.com/office/drawing/2014/main" id="{5B5A1849-2536-4622-825C-1A4BC2BB8658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PELYNĚK ČERNOBÝL</a:t>
            </a:r>
          </a:p>
        </p:txBody>
      </p:sp>
      <p:sp>
        <p:nvSpPr>
          <p:cNvPr id="9" name="Zaoblený obdélník 21">
            <a:extLst>
              <a:ext uri="{FF2B5EF4-FFF2-40B4-BE49-F238E27FC236}">
                <a16:creationId xmlns:a16="http://schemas.microsoft.com/office/drawing/2014/main" id="{5587715D-83F6-4FC1-831D-18B84D52E1E2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457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cháč oset: Bodlák, který utiskuje květiny i zeleninu | iReceptář.cz">
            <a:extLst>
              <a:ext uri="{FF2B5EF4-FFF2-40B4-BE49-F238E27FC236}">
                <a16:creationId xmlns:a16="http://schemas.microsoft.com/office/drawing/2014/main" id="{1C89F706-D4E4-4336-BBFE-2AE0BBEF2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Pcháč oset | Témata">
            <a:extLst>
              <a:ext uri="{FF2B5EF4-FFF2-40B4-BE49-F238E27FC236}">
                <a16:creationId xmlns:a16="http://schemas.microsoft.com/office/drawing/2014/main" id="{BA407817-7871-40F8-85DF-FE175015D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5438" y="0"/>
            <a:ext cx="4621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712A737F-240D-45F0-BED3-1142D7879903}"/>
              </a:ext>
            </a:extLst>
          </p:cNvPr>
          <p:cNvSpPr/>
          <p:nvPr/>
        </p:nvSpPr>
        <p:spPr>
          <a:xfrm>
            <a:off x="3722646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PCHÁČ OSET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59412B4E-9207-40BA-B227-0DCDF0430AEA}"/>
              </a:ext>
            </a:extLst>
          </p:cNvPr>
          <p:cNvSpPr/>
          <p:nvPr/>
        </p:nvSpPr>
        <p:spPr>
          <a:xfrm>
            <a:off x="3722645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9501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ýr není jen plevel, ale zázračná léčivka. Nelikvidujte ho,… | iReceptář.cz">
            <a:extLst>
              <a:ext uri="{FF2B5EF4-FFF2-40B4-BE49-F238E27FC236}">
                <a16:creationId xmlns:a16="http://schemas.microsoft.com/office/drawing/2014/main" id="{C7877DCA-1B49-4D2F-A5CB-793DA7AEF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574" y="570668"/>
            <a:ext cx="4695825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Pýr plazivý - Bylinný Herbář">
            <a:extLst>
              <a:ext uri="{FF2B5EF4-FFF2-40B4-BE49-F238E27FC236}">
                <a16:creationId xmlns:a16="http://schemas.microsoft.com/office/drawing/2014/main" id="{89CF5690-E5A0-4863-B545-7B90F436D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42" r="12784"/>
          <a:stretch/>
        </p:blipFill>
        <p:spPr bwMode="auto">
          <a:xfrm>
            <a:off x="5409459" y="0"/>
            <a:ext cx="67825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4A72EA05-AF53-4EB5-97CD-55CE52E3A8A9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PÝR PLAZIVÝ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9D142F02-61B2-4A61-BF7D-4195028AB4E9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1730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Čekanka | AWA shop, Zdravá výživa, superpotraviny, šungit, masáže, kosmetika">
            <a:extLst>
              <a:ext uri="{FF2B5EF4-FFF2-40B4-BE49-F238E27FC236}">
                <a16:creationId xmlns:a16="http://schemas.microsoft.com/office/drawing/2014/main" id="{B6AB035A-5A18-4313-93A7-D5BF8D46C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1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Čekanka obecná kořen - Bylík.cz">
            <a:extLst>
              <a:ext uri="{FF2B5EF4-FFF2-40B4-BE49-F238E27FC236}">
                <a16:creationId xmlns:a16="http://schemas.microsoft.com/office/drawing/2014/main" id="{C9DB9C96-EAAA-4A05-B1B1-DF47173917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5" r="17627"/>
          <a:stretch/>
        </p:blipFill>
        <p:spPr bwMode="auto">
          <a:xfrm>
            <a:off x="5141913" y="759041"/>
            <a:ext cx="7070644" cy="609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3938F621-26E0-45AF-856F-493F5F804ABC}"/>
              </a:ext>
            </a:extLst>
          </p:cNvPr>
          <p:cNvSpPr/>
          <p:nvPr/>
        </p:nvSpPr>
        <p:spPr>
          <a:xfrm>
            <a:off x="6346057" y="301841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ČEKANKA OBECNÁ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7A7F043F-902F-4065-B252-4845D8E8B4B9}"/>
              </a:ext>
            </a:extLst>
          </p:cNvPr>
          <p:cNvSpPr/>
          <p:nvPr/>
        </p:nvSpPr>
        <p:spPr>
          <a:xfrm>
            <a:off x="6346054" y="301841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6055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3" name="Rectangle 5130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4" name="Picture 4" descr="Cornus sanguinea – svída krvavá • Pladias: Databáze české flóry a vegetace">
            <a:extLst>
              <a:ext uri="{FF2B5EF4-FFF2-40B4-BE49-F238E27FC236}">
                <a16:creationId xmlns:a16="http://schemas.microsoft.com/office/drawing/2014/main" id="{659E00BC-17D6-6F87-D506-890DD71F1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1" r="2" b="30592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vída krvavá (Cornus sanquinea) | Prima Living">
            <a:extLst>
              <a:ext uri="{FF2B5EF4-FFF2-40B4-BE49-F238E27FC236}">
                <a16:creationId xmlns:a16="http://schemas.microsoft.com/office/drawing/2014/main" id="{E3FA6533-4C75-D3E0-854F-5FFA1A62C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3" r="24457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8B64BF91-A05F-F325-98FD-DFB69B4DDE36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SVÍDA KRVAVÁ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EE706290-147C-33A3-A2CF-56A851A49231}"/>
              </a:ext>
            </a:extLst>
          </p:cNvPr>
          <p:cNvSpPr/>
          <p:nvPr/>
        </p:nvSpPr>
        <p:spPr>
          <a:xfrm>
            <a:off x="4669654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6917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Magnolia soulangeana , Šácholan Soulangeův, 20-30 cm, K9">
            <a:extLst>
              <a:ext uri="{FF2B5EF4-FFF2-40B4-BE49-F238E27FC236}">
                <a16:creationId xmlns:a16="http://schemas.microsoft.com/office/drawing/2014/main" id="{C75E91CD-C2A8-D2FE-4F41-472968879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r="3067" b="-2"/>
          <a:stretch/>
        </p:blipFill>
        <p:spPr bwMode="auto">
          <a:xfrm>
            <a:off x="20" y="-1"/>
            <a:ext cx="79982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Šácholan Soulangeův 90-100 cm, kont. 5 l | Lumigreen.cz">
            <a:extLst>
              <a:ext uri="{FF2B5EF4-FFF2-40B4-BE49-F238E27FC236}">
                <a16:creationId xmlns:a16="http://schemas.microsoft.com/office/drawing/2014/main" id="{C7A200A7-15B1-2AD5-8B74-524E2DE7C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9" r="10439"/>
          <a:stretch/>
        </p:blipFill>
        <p:spPr bwMode="auto">
          <a:xfrm>
            <a:off x="7998225" y="-1"/>
            <a:ext cx="419377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68061CC0-3C55-6A29-61FC-B372A0C787C2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ŠÁCHOLAN SOULANGEŮV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75C8EBF1-5DB5-5074-5C85-64F3FA60869A}"/>
              </a:ext>
            </a:extLst>
          </p:cNvPr>
          <p:cNvSpPr/>
          <p:nvPr/>
        </p:nvSpPr>
        <p:spPr>
          <a:xfrm>
            <a:off x="4669654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73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9" name="Rectangle 71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4" name="Picture 6" descr="Forum / Obrázek : Locika kompasová (Lactuca serriola) | Garten.cz">
            <a:extLst>
              <a:ext uri="{FF2B5EF4-FFF2-40B4-BE49-F238E27FC236}">
                <a16:creationId xmlns:a16="http://schemas.microsoft.com/office/drawing/2014/main" id="{32A3CD57-9553-E308-BB01-4B3A86A56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r="8462" b="-1"/>
          <a:stretch/>
        </p:blipFill>
        <p:spPr bwMode="auto">
          <a:xfrm>
            <a:off x="20" y="-1"/>
            <a:ext cx="79982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Lactuca serriola – locika kompasová • Pladias: Databáze české flóry a  vegetace">
            <a:extLst>
              <a:ext uri="{FF2B5EF4-FFF2-40B4-BE49-F238E27FC236}">
                <a16:creationId xmlns:a16="http://schemas.microsoft.com/office/drawing/2014/main" id="{24BDBDF8-2407-BC48-7AD7-52BCF02D13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"/>
          <a:stretch/>
        </p:blipFill>
        <p:spPr bwMode="auto">
          <a:xfrm>
            <a:off x="7998225" y="-1"/>
            <a:ext cx="419377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A56F83CF-F7BE-306B-DE59-E4099F52B639}"/>
              </a:ext>
            </a:extLst>
          </p:cNvPr>
          <p:cNvSpPr/>
          <p:nvPr/>
        </p:nvSpPr>
        <p:spPr>
          <a:xfrm>
            <a:off x="4065976" y="-2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LOCIKA KOMPASOVÁ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525283BC-725A-030A-5440-9B0AAC67D6BD}"/>
              </a:ext>
            </a:extLst>
          </p:cNvPr>
          <p:cNvSpPr/>
          <p:nvPr/>
        </p:nvSpPr>
        <p:spPr>
          <a:xfrm>
            <a:off x="4065976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3662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Vlaštovičník větší :: Katčiny bylinky">
            <a:extLst>
              <a:ext uri="{FF2B5EF4-FFF2-40B4-BE49-F238E27FC236}">
                <a16:creationId xmlns:a16="http://schemas.microsoft.com/office/drawing/2014/main" id="{5F3F9937-DCCC-47FA-9C79-5849F7394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828" y="803244"/>
            <a:ext cx="2100025" cy="441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Vlaštovičník větší - jak působí kromě toho, že je výborný na bradavice?">
            <a:extLst>
              <a:ext uri="{FF2B5EF4-FFF2-40B4-BE49-F238E27FC236}">
                <a16:creationId xmlns:a16="http://schemas.microsoft.com/office/drawing/2014/main" id="{230E3284-4845-4106-BACF-FE89A6335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4350" y="0"/>
            <a:ext cx="9137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BBC1C386-3FE1-4B86-87D0-5F071992CF88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VLAŠTOVIČNÍK VĚTŠÍ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A90F7E80-14FB-4675-B238-D47CA7EB9C5D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7155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Vrba jíva - Tipy do lesa - Vojenské lesy a statky dětem">
            <a:extLst>
              <a:ext uri="{FF2B5EF4-FFF2-40B4-BE49-F238E27FC236}">
                <a16:creationId xmlns:a16="http://schemas.microsoft.com/office/drawing/2014/main" id="{E314E074-104D-4D30-9E07-859DF8D91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408" y="0"/>
            <a:ext cx="4673206" cy="667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CD3335AD-7AAB-4C34-AC86-59613725F4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51"/>
          <a:stretch/>
        </p:blipFill>
        <p:spPr>
          <a:xfrm>
            <a:off x="5237824" y="0"/>
            <a:ext cx="6954175" cy="6858000"/>
          </a:xfrm>
          <a:prstGeom prst="rect">
            <a:avLst/>
          </a:prstGeom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3754D112-FA11-4695-A065-54DA39CC64E3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VRBA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48DB2B91-3941-4510-B6EF-9897B5965E6F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916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AEGOPODIUM PODAGRARIA L. – bršlice kozí noha / kozonoha hostcová | BOTANY.cz">
            <a:extLst>
              <a:ext uri="{FF2B5EF4-FFF2-40B4-BE49-F238E27FC236}">
                <a16:creationId xmlns:a16="http://schemas.microsoft.com/office/drawing/2014/main" id="{7ACA6018-1A44-40CB-A6D3-D23E77EAB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5034" y="0"/>
            <a:ext cx="9156966" cy="687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Bršlice kozí noha | Témata">
            <a:extLst>
              <a:ext uri="{FF2B5EF4-FFF2-40B4-BE49-F238E27FC236}">
                <a16:creationId xmlns:a16="http://schemas.microsoft.com/office/drawing/2014/main" id="{3D0980E5-D6C0-4AD2-9F98-9D27F17A8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83075"/>
            <a:ext cx="2890433" cy="393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E85A07E6-AF58-46C4-BFAF-7BDFB2610114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BRŠLICE KOZÍ NOHA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223B34FC-88AB-497D-AAC1-CEC23CD238A4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8657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opínavý, stálezelený břečťan zkrášlí stěny i stromy a… | iReceptář.cz">
            <a:extLst>
              <a:ext uri="{FF2B5EF4-FFF2-40B4-BE49-F238E27FC236}">
                <a16:creationId xmlns:a16="http://schemas.microsoft.com/office/drawing/2014/main" id="{4210268B-5054-4F4A-92BC-4A91CD825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818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aoblený obdélník 2">
            <a:extLst>
              <a:ext uri="{FF2B5EF4-FFF2-40B4-BE49-F238E27FC236}">
                <a16:creationId xmlns:a16="http://schemas.microsoft.com/office/drawing/2014/main" id="{071D9161-780F-4A6B-90E8-B23E20FD80A2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BŘEČŤAN POPÍNAVÝ</a:t>
            </a:r>
          </a:p>
        </p:txBody>
      </p:sp>
      <p:sp>
        <p:nvSpPr>
          <p:cNvPr id="4" name="Zaoblený obdélník 21">
            <a:extLst>
              <a:ext uri="{FF2B5EF4-FFF2-40B4-BE49-F238E27FC236}">
                <a16:creationId xmlns:a16="http://schemas.microsoft.com/office/drawing/2014/main" id="{FD5013D5-4B7C-44B3-8AE4-F9AFDF953855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8438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PSEUDOTSUGA MENZIESII (Mirb.) Franco var. MENZIESII – douglaska tisolistá  pravá / duglaska tisolistá pravá | BOTANY.cz">
            <a:extLst>
              <a:ext uri="{FF2B5EF4-FFF2-40B4-BE49-F238E27FC236}">
                <a16:creationId xmlns:a16="http://schemas.microsoft.com/office/drawing/2014/main" id="{F1E1FCD9-2B80-4FB3-95F8-EF858836C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3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Douglaska tisolistá jako alternativa smrku | Lesy České republiky, s. p.">
            <a:extLst>
              <a:ext uri="{FF2B5EF4-FFF2-40B4-BE49-F238E27FC236}">
                <a16:creationId xmlns:a16="http://schemas.microsoft.com/office/drawing/2014/main" id="{5EF57308-3ABB-4F72-AD45-30072878F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9333" y="0"/>
            <a:ext cx="3862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7463B08E-B52B-423E-B7D4-67EBA8FE36B0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DOUGLASKA TISOLISTÁ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E036A821-42BF-4D1B-A3DB-AF51E4590D0B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941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rataegus laevigata / hloh obecný :: Herbář :: AVICENNA Company">
            <a:extLst>
              <a:ext uri="{FF2B5EF4-FFF2-40B4-BE49-F238E27FC236}">
                <a16:creationId xmlns:a16="http://schemas.microsoft.com/office/drawing/2014/main" id="{15A839FC-DD9D-410F-B1A2-FD80B5EEC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570" y="594758"/>
            <a:ext cx="2716593" cy="471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Proč si udělat živý plot z hlohu - ČESKÉSTAVBY.cz">
            <a:extLst>
              <a:ext uri="{FF2B5EF4-FFF2-40B4-BE49-F238E27FC236}">
                <a16:creationId xmlns:a16="http://schemas.microsoft.com/office/drawing/2014/main" id="{EB3BB7E2-C1D5-4BBA-906B-38A22B716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CCB18345-18C2-460D-BE2E-622F748FA90D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HLOH OBECNÝ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AC906DA1-1B2E-46AA-A727-3B7C9D4B48B9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1779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rušeň obecná - Pyrus communis | Zahradnictví FLOS">
            <a:extLst>
              <a:ext uri="{FF2B5EF4-FFF2-40B4-BE49-F238E27FC236}">
                <a16:creationId xmlns:a16="http://schemas.microsoft.com/office/drawing/2014/main" id="{9345A9B7-D1F8-4C37-B51A-DC2955CB9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2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rušeň obecná Pyrus communis | Blanokřídlí v Praze">
            <a:extLst>
              <a:ext uri="{FF2B5EF4-FFF2-40B4-BE49-F238E27FC236}">
                <a16:creationId xmlns:a16="http://schemas.microsoft.com/office/drawing/2014/main" id="{11A78D8E-A67D-4E1C-859E-F90D6BE67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19" t="-1424"/>
          <a:stretch/>
        </p:blipFill>
        <p:spPr bwMode="auto">
          <a:xfrm>
            <a:off x="4625266" y="-97654"/>
            <a:ext cx="7566734" cy="695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251122D3-ED82-4839-95AB-26504DAC99F8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HRUŠEŇ OBECNÁ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17A539C0-5040-4540-9973-0E4853D4DEAF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774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eřmánek pravý - účinky, vliv na lidské zdraví - Bylinky pro všechny">
            <a:extLst>
              <a:ext uri="{FF2B5EF4-FFF2-40B4-BE49-F238E27FC236}">
                <a16:creationId xmlns:a16="http://schemas.microsoft.com/office/drawing/2014/main" id="{7269C61E-7781-45B7-9598-166DDFACB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410" y="142874"/>
            <a:ext cx="1663823" cy="318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ydrolát heřmánek modrý BIO">
            <a:extLst>
              <a:ext uri="{FF2B5EF4-FFF2-40B4-BE49-F238E27FC236}">
                <a16:creationId xmlns:a16="http://schemas.microsoft.com/office/drawing/2014/main" id="{4A4276CB-E3F5-4C5C-B45F-6EC08CE15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28"/>
          <a:stretch/>
        </p:blipFill>
        <p:spPr bwMode="auto">
          <a:xfrm>
            <a:off x="1779233" y="0"/>
            <a:ext cx="43167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Obrázek - Matricaria discoidea (heřmánek terčovitý) | BioLib.cz">
            <a:extLst>
              <a:ext uri="{FF2B5EF4-FFF2-40B4-BE49-F238E27FC236}">
                <a16:creationId xmlns:a16="http://schemas.microsoft.com/office/drawing/2014/main" id="{C8676084-8189-40AA-B45E-958F78F73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5943" y="0"/>
            <a:ext cx="4586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OBRAZY - Fotoalbum - Květiny - Heřmánek terčovitý">
            <a:extLst>
              <a:ext uri="{FF2B5EF4-FFF2-40B4-BE49-F238E27FC236}">
                <a16:creationId xmlns:a16="http://schemas.microsoft.com/office/drawing/2014/main" id="{42B46308-9E17-4CC3-A96F-6B7D10DDF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5331" y="0"/>
            <a:ext cx="2216069" cy="333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aoblený obdélník 2">
            <a:extLst>
              <a:ext uri="{FF2B5EF4-FFF2-40B4-BE49-F238E27FC236}">
                <a16:creationId xmlns:a16="http://schemas.microsoft.com/office/drawing/2014/main" id="{CFE5FB09-4EDD-4BA1-8463-32F82A1908AD}"/>
              </a:ext>
            </a:extLst>
          </p:cNvPr>
          <p:cNvSpPr/>
          <p:nvPr/>
        </p:nvSpPr>
        <p:spPr>
          <a:xfrm>
            <a:off x="2107568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HEŘMÁNEK PRAVÝ</a:t>
            </a:r>
          </a:p>
        </p:txBody>
      </p:sp>
      <p:sp>
        <p:nvSpPr>
          <p:cNvPr id="7" name="Zaoblený obdélník 2">
            <a:extLst>
              <a:ext uri="{FF2B5EF4-FFF2-40B4-BE49-F238E27FC236}">
                <a16:creationId xmlns:a16="http://schemas.microsoft.com/office/drawing/2014/main" id="{D359E59C-0A4E-42A0-8297-52D6E1B0A0CB}"/>
              </a:ext>
            </a:extLst>
          </p:cNvPr>
          <p:cNvSpPr/>
          <p:nvPr/>
        </p:nvSpPr>
        <p:spPr>
          <a:xfrm>
            <a:off x="8649208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HEŘMÁNEK TERČOVITÝ</a:t>
            </a:r>
          </a:p>
        </p:txBody>
      </p:sp>
      <p:sp>
        <p:nvSpPr>
          <p:cNvPr id="8" name="Zaoblený obdélník 21">
            <a:extLst>
              <a:ext uri="{FF2B5EF4-FFF2-40B4-BE49-F238E27FC236}">
                <a16:creationId xmlns:a16="http://schemas.microsoft.com/office/drawing/2014/main" id="{1774751C-B3A1-4273-8339-8EC07A2DB3A3}"/>
              </a:ext>
            </a:extLst>
          </p:cNvPr>
          <p:cNvSpPr/>
          <p:nvPr/>
        </p:nvSpPr>
        <p:spPr>
          <a:xfrm>
            <a:off x="2088564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Zaoblený obdélník 21">
            <a:extLst>
              <a:ext uri="{FF2B5EF4-FFF2-40B4-BE49-F238E27FC236}">
                <a16:creationId xmlns:a16="http://schemas.microsoft.com/office/drawing/2014/main" id="{B0CE7B61-5ADB-4A3F-8B72-07A23F3DCCF7}"/>
              </a:ext>
            </a:extLst>
          </p:cNvPr>
          <p:cNvSpPr/>
          <p:nvPr/>
        </p:nvSpPr>
        <p:spPr>
          <a:xfrm>
            <a:off x="8649208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1681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esty venkova | Chrastavec">
            <a:extLst>
              <a:ext uri="{FF2B5EF4-FFF2-40B4-BE49-F238E27FC236}">
                <a16:creationId xmlns:a16="http://schemas.microsoft.com/office/drawing/2014/main" id="{4F78FA2F-B1C9-615F-15D7-43AC14D7E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817"/>
            <a:ext cx="4624249" cy="666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hrastavec rolní (Knautia arvensis) | Lecivky-cs.com">
            <a:extLst>
              <a:ext uri="{FF2B5EF4-FFF2-40B4-BE49-F238E27FC236}">
                <a16:creationId xmlns:a16="http://schemas.microsoft.com/office/drawing/2014/main" id="{972093EC-1CA8-10C0-FA80-83FF7F68B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6DFF2957-E53A-EDEC-F1BA-F94032AE459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CHRASTAVEC ROLNÍ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0D152EB6-51CA-D7C1-B13D-BBECE4A6AD6F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6512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Jasan ztepilý - Weinau e.V.">
            <a:extLst>
              <a:ext uri="{FF2B5EF4-FFF2-40B4-BE49-F238E27FC236}">
                <a16:creationId xmlns:a16="http://schemas.microsoft.com/office/drawing/2014/main" id="{26B422BB-B3DA-41B0-BABC-5A47B9922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826" y="484835"/>
            <a:ext cx="4200278" cy="576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Herbář Wendys - Fraxinus excelsior - jasan ztepilý">
            <a:extLst>
              <a:ext uri="{FF2B5EF4-FFF2-40B4-BE49-F238E27FC236}">
                <a16:creationId xmlns:a16="http://schemas.microsoft.com/office/drawing/2014/main" id="{0FB26684-BE60-4071-BC40-547FEF3A7C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73" t="-1440" b="1"/>
          <a:stretch/>
        </p:blipFill>
        <p:spPr bwMode="auto">
          <a:xfrm>
            <a:off x="5379868" y="-97654"/>
            <a:ext cx="6812132" cy="688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DE0D3429-2EB1-4A08-80F7-68218DAECC73}"/>
              </a:ext>
            </a:extLst>
          </p:cNvPr>
          <p:cNvSpPr/>
          <p:nvPr/>
        </p:nvSpPr>
        <p:spPr>
          <a:xfrm>
            <a:off x="4021588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JASAN ZTEPILÝ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77379074-725A-462A-94B5-CAEDE0E270D0}"/>
              </a:ext>
            </a:extLst>
          </p:cNvPr>
          <p:cNvSpPr/>
          <p:nvPr/>
        </p:nvSpPr>
        <p:spPr>
          <a:xfrm>
            <a:off x="4021585" y="-2435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4928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1" name="Rectangle 8200">
            <a:extLst>
              <a:ext uri="{FF2B5EF4-FFF2-40B4-BE49-F238E27FC236}">
                <a16:creationId xmlns:a16="http://schemas.microsoft.com/office/drawing/2014/main" id="{E8558839-0873-4376-AE92-C48699D22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Picture 2" descr="ACER NEGUNDO L. – javor jasanolistý / javorovec jaseňolistý | BOTANY.cz">
            <a:extLst>
              <a:ext uri="{FF2B5EF4-FFF2-40B4-BE49-F238E27FC236}">
                <a16:creationId xmlns:a16="http://schemas.microsoft.com/office/drawing/2014/main" id="{355F5551-A19C-9256-3C98-EC87B4BD0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" r="1057"/>
          <a:stretch/>
        </p:blipFill>
        <p:spPr bwMode="auto">
          <a:xfrm>
            <a:off x="20" y="10"/>
            <a:ext cx="465427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orum / Obrázek : Javor jasanolistý (Acer negundo) | Garten.cz">
            <a:extLst>
              <a:ext uri="{FF2B5EF4-FFF2-40B4-BE49-F238E27FC236}">
                <a16:creationId xmlns:a16="http://schemas.microsoft.com/office/drawing/2014/main" id="{6484882E-33D4-41EA-4F38-238838893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0" r="9753" b="-1"/>
          <a:stretch/>
        </p:blipFill>
        <p:spPr bwMode="auto">
          <a:xfrm>
            <a:off x="4654296" y="10"/>
            <a:ext cx="753770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DAE2612E-04AF-DE0B-D388-9D5DB339E2F2}"/>
              </a:ext>
            </a:extLst>
          </p:cNvPr>
          <p:cNvSpPr/>
          <p:nvPr/>
        </p:nvSpPr>
        <p:spPr>
          <a:xfrm>
            <a:off x="4021588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JAVOR JASANOLISTÝ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D797F8AC-D717-6A91-BF57-628550BFF548}"/>
              </a:ext>
            </a:extLst>
          </p:cNvPr>
          <p:cNvSpPr/>
          <p:nvPr/>
        </p:nvSpPr>
        <p:spPr>
          <a:xfrm>
            <a:off x="4021588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888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Jeřáb ptačí - Sorbus aucuparia - SalviaParadise.cz">
            <a:extLst>
              <a:ext uri="{FF2B5EF4-FFF2-40B4-BE49-F238E27FC236}">
                <a16:creationId xmlns:a16="http://schemas.microsoft.com/office/drawing/2014/main" id="{C81F4CDC-A5B1-4561-A063-0C74BEEBA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3318"/>
            <a:ext cx="6871318" cy="687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SORBUS AUCUPARIA L. – jeřáb ptačí / jarabina vtáčia | BOTANY.cz">
            <a:extLst>
              <a:ext uri="{FF2B5EF4-FFF2-40B4-BE49-F238E27FC236}">
                <a16:creationId xmlns:a16="http://schemas.microsoft.com/office/drawing/2014/main" id="{56BEE630-0A85-4087-8008-8B39E6D78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1317" y="0"/>
            <a:ext cx="4586243" cy="687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C69C7981-F954-4928-A8BA-18BBC39880A2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JEŘÁB OBECNÝ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A5316E83-3073-4AD8-A129-F01AED0CCECA}"/>
              </a:ext>
            </a:extLst>
          </p:cNvPr>
          <p:cNvSpPr/>
          <p:nvPr/>
        </p:nvSpPr>
        <p:spPr>
          <a:xfrm>
            <a:off x="4669654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717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30" name="Rectangle 9229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22" name="Picture 6" descr="jinan dvoulaločný | Pražská příroda">
            <a:extLst>
              <a:ext uri="{FF2B5EF4-FFF2-40B4-BE49-F238E27FC236}">
                <a16:creationId xmlns:a16="http://schemas.microsoft.com/office/drawing/2014/main" id="{0B45D058-8950-FE29-6096-E3934183C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3" r="-3" b="-3"/>
          <a:stretch/>
        </p:blipFill>
        <p:spPr bwMode="auto">
          <a:xfrm>
            <a:off x="192528" y="171716"/>
            <a:ext cx="3793268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Jinan dvoulaločný – přírodní podklad ginko biloba">
            <a:extLst>
              <a:ext uri="{FF2B5EF4-FFF2-40B4-BE49-F238E27FC236}">
                <a16:creationId xmlns:a16="http://schemas.microsoft.com/office/drawing/2014/main" id="{16134B02-710E-BA44-B27F-5A17EC2F4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8" r="46261"/>
          <a:stretch/>
        </p:blipFill>
        <p:spPr bwMode="auto">
          <a:xfrm>
            <a:off x="4184538" y="171716"/>
            <a:ext cx="3822924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Jinan dvoulaločný (Ginkgo biloba L.)">
            <a:extLst>
              <a:ext uri="{FF2B5EF4-FFF2-40B4-BE49-F238E27FC236}">
                <a16:creationId xmlns:a16="http://schemas.microsoft.com/office/drawing/2014/main" id="{2C11AE54-E525-18AF-D877-E611A686CE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0" r="27863" b="-1"/>
          <a:stretch/>
        </p:blipFill>
        <p:spPr bwMode="auto">
          <a:xfrm>
            <a:off x="8188032" y="171716"/>
            <a:ext cx="3799007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AC59C735-81E4-67FE-C962-C55D7549F4E5}"/>
              </a:ext>
            </a:extLst>
          </p:cNvPr>
          <p:cNvSpPr/>
          <p:nvPr/>
        </p:nvSpPr>
        <p:spPr>
          <a:xfrm>
            <a:off x="4324604" y="11918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JINAN DVOULALOČNÝ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2082CEF3-13EC-6DBE-DCCB-6244FE6848BF}"/>
              </a:ext>
            </a:extLst>
          </p:cNvPr>
          <p:cNvSpPr/>
          <p:nvPr/>
        </p:nvSpPr>
        <p:spPr>
          <a:xfrm>
            <a:off x="4324604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3513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Jitrocel větší – Wikipedie">
            <a:extLst>
              <a:ext uri="{FF2B5EF4-FFF2-40B4-BE49-F238E27FC236}">
                <a16:creationId xmlns:a16="http://schemas.microsoft.com/office/drawing/2014/main" id="{89170353-1871-6386-04A4-F52E9CA1E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117" y="0"/>
            <a:ext cx="6069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erbář Wendys - Plantago major - jitrocel větší">
            <a:extLst>
              <a:ext uri="{FF2B5EF4-FFF2-40B4-BE49-F238E27FC236}">
                <a16:creationId xmlns:a16="http://schemas.microsoft.com/office/drawing/2014/main" id="{A7987B34-AB2B-7CC0-EB46-602BB3FFB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106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51DB90E2-923C-22F8-3D10-32B62C744D39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JITROCEL VĚTŠÍ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F7921CF6-7B14-6BA5-44A9-8DE0E8C12CF2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2187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Obrázek - Silene latifolia subsp. alba (silenka širolistá bílá) | BioLib.cz">
            <a:extLst>
              <a:ext uri="{FF2B5EF4-FFF2-40B4-BE49-F238E27FC236}">
                <a16:creationId xmlns:a16="http://schemas.microsoft.com/office/drawing/2014/main" id="{D7FCE186-E837-4545-BA7E-4B9795758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3740" cy="686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silenka širolistá bílá (knotovka bílá) | Silene latifolia subsp. alba ::  BOTANICKÁ FOTOGALERIE">
            <a:extLst>
              <a:ext uri="{FF2B5EF4-FFF2-40B4-BE49-F238E27FC236}">
                <a16:creationId xmlns:a16="http://schemas.microsoft.com/office/drawing/2014/main" id="{796F66FD-D0B0-4E72-9027-379EA2FBF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1374" y="109861"/>
            <a:ext cx="4778451" cy="677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aoblený obdélník 2">
            <a:extLst>
              <a:ext uri="{FF2B5EF4-FFF2-40B4-BE49-F238E27FC236}">
                <a16:creationId xmlns:a16="http://schemas.microsoft.com/office/drawing/2014/main" id="{84377008-2263-498A-BE80-E02BDC94C55A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KNOTOVKA BÍLÁ</a:t>
            </a:r>
          </a:p>
        </p:txBody>
      </p:sp>
      <p:sp>
        <p:nvSpPr>
          <p:cNvPr id="7" name="Zaoblený obdélník 21">
            <a:extLst>
              <a:ext uri="{FF2B5EF4-FFF2-40B4-BE49-F238E27FC236}">
                <a16:creationId xmlns:a16="http://schemas.microsoft.com/office/drawing/2014/main" id="{CC9F11EA-6391-483B-8758-62EB2F339EBE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1968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Kontryhel obecný | Témata">
            <a:extLst>
              <a:ext uri="{FF2B5EF4-FFF2-40B4-BE49-F238E27FC236}">
                <a16:creationId xmlns:a16="http://schemas.microsoft.com/office/drawing/2014/main" id="{23E19DEE-6423-4425-94CA-B4ABB804D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71" y="1012054"/>
            <a:ext cx="3637569" cy="473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F941D735-2D90-4B71-9C86-471AFD738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169" y="0"/>
            <a:ext cx="8720832" cy="6858000"/>
          </a:xfrm>
          <a:prstGeom prst="rect">
            <a:avLst/>
          </a:prstGeom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E666DC59-DE8C-41BB-9B95-FCD1496C29E8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KONTRYHEL OBECNÝ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6C2A9B1B-00ED-4B11-85AC-FA0D1B7A6BC2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443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Urtica Dioica (kopřiva dvoudomá)">
            <a:extLst>
              <a:ext uri="{FF2B5EF4-FFF2-40B4-BE49-F238E27FC236}">
                <a16:creationId xmlns:a16="http://schemas.microsoft.com/office/drawing/2014/main" id="{D2EB6D90-3AF3-4D86-9020-22675AF2C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439" y="0"/>
            <a:ext cx="4344674" cy="656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Kopřivy - proč by na zahradě neměly chybět? | Bydlení pro každého">
            <a:extLst>
              <a:ext uri="{FF2B5EF4-FFF2-40B4-BE49-F238E27FC236}">
                <a16:creationId xmlns:a16="http://schemas.microsoft.com/office/drawing/2014/main" id="{E7656699-95FB-4B35-B3AC-6488C0CCF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4762" y="-17756"/>
            <a:ext cx="7157714" cy="468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Kopřiva dvoudomá Urtica dioica | Blanokřídlí v Praze">
            <a:extLst>
              <a:ext uri="{FF2B5EF4-FFF2-40B4-BE49-F238E27FC236}">
                <a16:creationId xmlns:a16="http://schemas.microsoft.com/office/drawing/2014/main" id="{89403549-07A5-4D06-A395-273ABCAF2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4762" y="4598633"/>
            <a:ext cx="3087799" cy="225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Kopřiva dvoudomá (Urtica dioica) - O rybách a rybaření">
            <a:extLst>
              <a:ext uri="{FF2B5EF4-FFF2-40B4-BE49-F238E27FC236}">
                <a16:creationId xmlns:a16="http://schemas.microsoft.com/office/drawing/2014/main" id="{94A6091F-733E-40D5-8EF9-B7A2BCF28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8917" y="4598633"/>
            <a:ext cx="4013083" cy="225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aoblený obdélník 2">
            <a:extLst>
              <a:ext uri="{FF2B5EF4-FFF2-40B4-BE49-F238E27FC236}">
                <a16:creationId xmlns:a16="http://schemas.microsoft.com/office/drawing/2014/main" id="{FEEDBF04-069E-4766-B2CD-AEAE5FB47D19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HLUCHAVKA BÍLÁ</a:t>
            </a:r>
          </a:p>
        </p:txBody>
      </p:sp>
      <p:sp>
        <p:nvSpPr>
          <p:cNvPr id="7" name="Zaoblený obdélník 21">
            <a:extLst>
              <a:ext uri="{FF2B5EF4-FFF2-40B4-BE49-F238E27FC236}">
                <a16:creationId xmlns:a16="http://schemas.microsoft.com/office/drawing/2014/main" id="{38D7792A-937A-4B3B-842E-264AB8FE6D88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4361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Nátržník husí | Naturfoto">
            <a:extLst>
              <a:ext uri="{FF2B5EF4-FFF2-40B4-BE49-F238E27FC236}">
                <a16:creationId xmlns:a16="http://schemas.microsoft.com/office/drawing/2014/main" id="{F9DECCD9-E0A4-4684-9C1B-6BA35654C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Mochna husí - HappyHemp">
            <a:extLst>
              <a:ext uri="{FF2B5EF4-FFF2-40B4-BE49-F238E27FC236}">
                <a16:creationId xmlns:a16="http://schemas.microsoft.com/office/drawing/2014/main" id="{51A0B2C7-05B5-4F59-AAEF-547596482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12542"/>
            <a:ext cx="3495675" cy="394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CC4641B2-0C7B-4300-8A7D-2BD307D822C3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MOCHNA HUSÍ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C73E075C-D62D-4D47-8E18-FB6945269F6A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015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luchavka léčí ženy i muže. Připravte si čaj nebo tinkturu a naučte se  správně sušit květy | Prima Living">
            <a:extLst>
              <a:ext uri="{FF2B5EF4-FFF2-40B4-BE49-F238E27FC236}">
                <a16:creationId xmlns:a16="http://schemas.microsoft.com/office/drawing/2014/main" id="{CBFAC099-058C-425D-B12F-1796221AB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648" t="-2848" b="1"/>
          <a:stretch/>
        </p:blipFill>
        <p:spPr bwMode="auto">
          <a:xfrm>
            <a:off x="3127003" y="-195309"/>
            <a:ext cx="9064997" cy="705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luchavka bílá | LEROS - Bylinná harmonie">
            <a:extLst>
              <a:ext uri="{FF2B5EF4-FFF2-40B4-BE49-F238E27FC236}">
                <a16:creationId xmlns:a16="http://schemas.microsoft.com/office/drawing/2014/main" id="{F2F493A4-5199-4E9A-9267-3785BFAF3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2053" y="-97655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279FFBCA-F36A-4A3D-BB1F-DFA6F6A0806F}"/>
              </a:ext>
            </a:extLst>
          </p:cNvPr>
          <p:cNvSpPr/>
          <p:nvPr/>
        </p:nvSpPr>
        <p:spPr>
          <a:xfrm>
            <a:off x="5459770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HLUCHAVKA BÍLÁ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CDE38E43-35EB-4E97-93CE-2E3E07B49458}"/>
              </a:ext>
            </a:extLst>
          </p:cNvPr>
          <p:cNvSpPr/>
          <p:nvPr/>
        </p:nvSpPr>
        <p:spPr>
          <a:xfrm>
            <a:off x="545977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9191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IMPATIENS PARVIFLORA DC. – netýkavka malokvětá / netýkavka malokvetá |  BOTANY.cz">
            <a:extLst>
              <a:ext uri="{FF2B5EF4-FFF2-40B4-BE49-F238E27FC236}">
                <a16:creationId xmlns:a16="http://schemas.microsoft.com/office/drawing/2014/main" id="{0B1D0FDD-0F6C-4E24-B798-051E41DBE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8682" y="0"/>
            <a:ext cx="91333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Netýkavka malokvětá | Témata">
            <a:extLst>
              <a:ext uri="{FF2B5EF4-FFF2-40B4-BE49-F238E27FC236}">
                <a16:creationId xmlns:a16="http://schemas.microsoft.com/office/drawing/2014/main" id="{3DC633DA-6215-4477-9075-31CE7CF59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538" y="0"/>
            <a:ext cx="4979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5CF6CA36-093D-4346-B2F2-E3E3782B69CB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NETÝKAVKA MALOKVĚTÁ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537A78B7-98BB-4710-85B4-CA7104FF3305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512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Herbář Wendys - Galinsoga parviflora - peťour maloúborný">
            <a:extLst>
              <a:ext uri="{FF2B5EF4-FFF2-40B4-BE49-F238E27FC236}">
                <a16:creationId xmlns:a16="http://schemas.microsoft.com/office/drawing/2014/main" id="{B6F69121-EDA4-476E-B339-A9CE3A178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750" y="0"/>
            <a:ext cx="8858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 descr="Pěťour malokvětý | Témata">
            <a:extLst>
              <a:ext uri="{FF2B5EF4-FFF2-40B4-BE49-F238E27FC236}">
                <a16:creationId xmlns:a16="http://schemas.microsoft.com/office/drawing/2014/main" id="{BFD2DF36-7AA0-47C8-87A5-1B0EC633B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2018507"/>
            <a:ext cx="3190876" cy="483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EA3B54B3-D7AF-41EA-8A3C-EAA03B7B945A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PĚŤOUR MALOKVĚTÝ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F2462949-CF09-4D1C-A682-C30E8C86BA4C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1090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Plavuň vidlačka | Naturfoto.cz">
            <a:extLst>
              <a:ext uri="{FF2B5EF4-FFF2-40B4-BE49-F238E27FC236}">
                <a16:creationId xmlns:a16="http://schemas.microsoft.com/office/drawing/2014/main" id="{BFA90717-4381-4EDD-BF84-DC42C74F9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1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Plavuň obecná (vidlačka) | Témata">
            <a:extLst>
              <a:ext uri="{FF2B5EF4-FFF2-40B4-BE49-F238E27FC236}">
                <a16:creationId xmlns:a16="http://schemas.microsoft.com/office/drawing/2014/main" id="{FE933BCE-2DDF-402C-ABDE-89B2C3DB7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5937" y="0"/>
            <a:ext cx="4860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BADC2507-D9B9-4E5D-899A-83F939DB826A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PLAVUŇ VIDLAČKA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496BBBA5-CB1B-4FAA-A3BD-CE1218780A19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409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umpava obecná (rozpuková) Erodium cicutarium | Blanokřídlí v Praze">
            <a:extLst>
              <a:ext uri="{FF2B5EF4-FFF2-40B4-BE49-F238E27FC236}">
                <a16:creationId xmlns:a16="http://schemas.microsoft.com/office/drawing/2014/main" id="{39CAFE76-F676-F322-5714-0A5CB1AF6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Pumpava obecná (rozpuková) | Témata">
            <a:extLst>
              <a:ext uri="{FF2B5EF4-FFF2-40B4-BE49-F238E27FC236}">
                <a16:creationId xmlns:a16="http://schemas.microsoft.com/office/drawing/2014/main" id="{31B3940E-F0BD-2C37-3BB1-01FD09B9F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4" y="1"/>
            <a:ext cx="3038496" cy="441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39850EEF-3AA0-E943-FB0D-2036A3C60F5D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PUMPAVA OBECNÁ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59584D7F-0E01-82EE-2970-21831D52B446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0341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3" name="Rectangle 11272">
            <a:extLst>
              <a:ext uri="{FF2B5EF4-FFF2-40B4-BE49-F238E27FC236}">
                <a16:creationId xmlns:a16="http://schemas.microsoft.com/office/drawing/2014/main" id="{E8558839-0873-4376-AE92-C48699D22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266" name="Picture 2" descr="Stellaria media – ptačinec žabinec, ptačinec prostřední • Pladias: Databáze  české flóry a vegetace">
            <a:extLst>
              <a:ext uri="{FF2B5EF4-FFF2-40B4-BE49-F238E27FC236}">
                <a16:creationId xmlns:a16="http://schemas.microsoft.com/office/drawing/2014/main" id="{BEDF96A7-3E80-3CEA-F95E-A05BBFC4D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6" r="9541" b="-2"/>
          <a:stretch/>
        </p:blipFill>
        <p:spPr bwMode="auto">
          <a:xfrm>
            <a:off x="20" y="10"/>
            <a:ext cx="465427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tačinec žabinec zařazený jako prospěšná zelenina">
            <a:extLst>
              <a:ext uri="{FF2B5EF4-FFF2-40B4-BE49-F238E27FC236}">
                <a16:creationId xmlns:a16="http://schemas.microsoft.com/office/drawing/2014/main" id="{75B2E2CB-A4D3-7B64-7E4F-BA2A716E3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" r="18856" b="2"/>
          <a:stretch/>
        </p:blipFill>
        <p:spPr bwMode="auto">
          <a:xfrm>
            <a:off x="4654296" y="10"/>
            <a:ext cx="753770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2F5E52CD-8FB0-6B9C-F8A0-56BA2F75028E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PTAČINEC ŽABINEC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BA78ADC6-9659-50DE-7C00-E946AAA1FC2C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3154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Silenka nadmutá – Wikipedie">
            <a:extLst>
              <a:ext uri="{FF2B5EF4-FFF2-40B4-BE49-F238E27FC236}">
                <a16:creationId xmlns:a16="http://schemas.microsoft.com/office/drawing/2014/main" id="{034D2F73-145E-4093-A0BB-476482C0C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 descr="Silenka nadmutá (obecná) | Témata">
            <a:extLst>
              <a:ext uri="{FF2B5EF4-FFF2-40B4-BE49-F238E27FC236}">
                <a16:creationId xmlns:a16="http://schemas.microsoft.com/office/drawing/2014/main" id="{EC8E000A-D709-4632-87F1-59EEC26FC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0975" y="0"/>
            <a:ext cx="3975884" cy="692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288DEA2A-A022-435B-8D59-2DEAB149ECBA}"/>
              </a:ext>
            </a:extLst>
          </p:cNvPr>
          <p:cNvSpPr/>
          <p:nvPr/>
        </p:nvSpPr>
        <p:spPr>
          <a:xfrm>
            <a:off x="2553208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SILENKA NADMUTÁ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93F06B70-86BE-4FE0-B857-80DA7CC7D0B1}"/>
              </a:ext>
            </a:extLst>
          </p:cNvPr>
          <p:cNvSpPr/>
          <p:nvPr/>
        </p:nvSpPr>
        <p:spPr>
          <a:xfrm>
            <a:off x="2553208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6180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Lotus corniculatus – štírovník růžkatý • Pladias: Databáze české flóry a  vegetace">
            <a:extLst>
              <a:ext uri="{FF2B5EF4-FFF2-40B4-BE49-F238E27FC236}">
                <a16:creationId xmlns:a16="http://schemas.microsoft.com/office/drawing/2014/main" id="{5F24F1B7-B748-4741-A186-79D7D2D1F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214" y="619125"/>
            <a:ext cx="279654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Herbář Wendys - Lotus corniculatus - štírovník růžkatý">
            <a:extLst>
              <a:ext uri="{FF2B5EF4-FFF2-40B4-BE49-F238E27FC236}">
                <a16:creationId xmlns:a16="http://schemas.microsoft.com/office/drawing/2014/main" id="{D342EF8E-ECB1-45EB-8AD5-DB599A6C5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4FFF1321-1770-488A-B405-71535077369D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ŠTÍROVNÍK RŮŽKATÝ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47C1A85E-A8CE-4A8A-A015-7E9AA337EF27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0361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šťovík tupolistý">
            <a:extLst>
              <a:ext uri="{FF2B5EF4-FFF2-40B4-BE49-F238E27FC236}">
                <a16:creationId xmlns:a16="http://schemas.microsoft.com/office/drawing/2014/main" id="{060B81A0-F0FA-469B-AEB6-35EF9FE84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4" name="Picture 2" descr="Šťovík obecný | Témata">
            <a:extLst>
              <a:ext uri="{FF2B5EF4-FFF2-40B4-BE49-F238E27FC236}">
                <a16:creationId xmlns:a16="http://schemas.microsoft.com/office/drawing/2014/main" id="{97040CE7-1448-45F3-B3B2-0267308CC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3548002" cy="530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0D3E1D5F-215C-475C-A942-21CE690D1073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ŠŤOVÍK OBECNÝ (KYSELÝ)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4554A92C-4C51-489C-8178-549F83F7468E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3798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POPULUS TREMULA L. – topol osika / topoľ osikový | BOTANY.cz">
            <a:extLst>
              <a:ext uri="{FF2B5EF4-FFF2-40B4-BE49-F238E27FC236}">
                <a16:creationId xmlns:a16="http://schemas.microsoft.com/office/drawing/2014/main" id="{F944CB95-BB77-4DC9-9B64-41E5CC15D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5" y="0"/>
            <a:ext cx="91333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Forum / Obrázek : Topol osika (Populus tremula) | Garten.cz">
            <a:extLst>
              <a:ext uri="{FF2B5EF4-FFF2-40B4-BE49-F238E27FC236}">
                <a16:creationId xmlns:a16="http://schemas.microsoft.com/office/drawing/2014/main" id="{8D49431E-4BA8-49BE-8106-1F69B5751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0875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B8517415-08A5-40DF-89D2-D8D741BC79C8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TOPOL OSIKA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6835255E-27F1-4A77-B945-01FAFA643364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518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7" name="Rectangle 1229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2" name="Picture 4" descr="Pámelník bílý">
            <a:extLst>
              <a:ext uri="{FF2B5EF4-FFF2-40B4-BE49-F238E27FC236}">
                <a16:creationId xmlns:a16="http://schemas.microsoft.com/office/drawing/2014/main" id="{82302337-4314-12E1-9E9C-E887DA6A6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" r="10636"/>
          <a:stretch/>
        </p:blipFill>
        <p:spPr bwMode="auto">
          <a:xfrm>
            <a:off x="20" y="-1"/>
            <a:ext cx="79982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Symphoricarpos albus – pámelník bílý • Pladias: Databáze české flóry a  vegetace">
            <a:extLst>
              <a:ext uri="{FF2B5EF4-FFF2-40B4-BE49-F238E27FC236}">
                <a16:creationId xmlns:a16="http://schemas.microsoft.com/office/drawing/2014/main" id="{6ED8FAB0-066C-5D18-D3C0-261100A11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"/>
          <a:stretch/>
        </p:blipFill>
        <p:spPr bwMode="auto">
          <a:xfrm>
            <a:off x="7998225" y="-1"/>
            <a:ext cx="419377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51046D69-A9CC-3541-0EB1-2EE9DB581466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PÁMELNÍK BÍLÝ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FDFA868B-274D-4E0D-427C-0C6B00B5685E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8561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ototapeta Krásná modrá chrpa - PIXERS.CZ">
            <a:extLst>
              <a:ext uri="{FF2B5EF4-FFF2-40B4-BE49-F238E27FC236}">
                <a16:creationId xmlns:a16="http://schemas.microsoft.com/office/drawing/2014/main" id="{E7C0EC37-177D-400C-836D-3F599FC50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456" y="0"/>
            <a:ext cx="44196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hrpa modrá (Centaurea cyannus L.)">
            <a:extLst>
              <a:ext uri="{FF2B5EF4-FFF2-40B4-BE49-F238E27FC236}">
                <a16:creationId xmlns:a16="http://schemas.microsoft.com/office/drawing/2014/main" id="{F364A53C-D34D-486F-A4C0-1654D454BE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41" t="-376" r="8158" b="-1"/>
          <a:stretch/>
        </p:blipFill>
        <p:spPr bwMode="auto">
          <a:xfrm>
            <a:off x="4350057" y="-19284"/>
            <a:ext cx="7841943" cy="689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2B486584-1574-492A-AE72-BED298B1F21F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CHRPA MODRÁ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EA51FF7F-F5F7-4AA4-A710-4A7E57A34104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573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Javor klen (Acer pseudoplatanus), listy líc | Rostliny-cs.com">
            <a:extLst>
              <a:ext uri="{FF2B5EF4-FFF2-40B4-BE49-F238E27FC236}">
                <a16:creationId xmlns:a16="http://schemas.microsoft.com/office/drawing/2014/main" id="{1F91D2B5-1098-4A0C-8E6C-4C5D40708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53" r="11411"/>
          <a:stretch/>
        </p:blipFill>
        <p:spPr bwMode="auto">
          <a:xfrm>
            <a:off x="26263" y="0"/>
            <a:ext cx="7022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Javor klen | PYLY">
            <a:extLst>
              <a:ext uri="{FF2B5EF4-FFF2-40B4-BE49-F238E27FC236}">
                <a16:creationId xmlns:a16="http://schemas.microsoft.com/office/drawing/2014/main" id="{753D29F1-1868-4092-A935-9CD807B2F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8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FA69C1F4-E4FE-43A3-AE6C-7F9BFAC08123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JAVOR KLEN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8498C40C-9E6B-4C19-8F70-6D1B2C0A36A2}"/>
              </a:ext>
            </a:extLst>
          </p:cNvPr>
          <p:cNvSpPr/>
          <p:nvPr/>
        </p:nvSpPr>
        <p:spPr>
          <a:xfrm>
            <a:off x="4669654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7741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etel plazivý | Témata">
            <a:extLst>
              <a:ext uri="{FF2B5EF4-FFF2-40B4-BE49-F238E27FC236}">
                <a16:creationId xmlns:a16="http://schemas.microsoft.com/office/drawing/2014/main" id="{3D914DD6-37DB-4D77-9715-9B6066F5A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325" y="230820"/>
            <a:ext cx="4828013" cy="642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Jetel plazivý 25kg - RYHOS s.r.o.">
            <a:extLst>
              <a:ext uri="{FF2B5EF4-FFF2-40B4-BE49-F238E27FC236}">
                <a16:creationId xmlns:a16="http://schemas.microsoft.com/office/drawing/2014/main" id="{5D836237-6452-48F1-804D-904BD017DC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76"/>
          <a:stretch/>
        </p:blipFill>
        <p:spPr bwMode="auto">
          <a:xfrm>
            <a:off x="5122416" y="0"/>
            <a:ext cx="70695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5F3583F8-EEAF-456C-8F16-37AC54821F66}"/>
              </a:ext>
            </a:extLst>
          </p:cNvPr>
          <p:cNvSpPr/>
          <p:nvPr/>
        </p:nvSpPr>
        <p:spPr>
          <a:xfrm>
            <a:off x="5122416" y="222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JETEL PLAZIVÝ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94940C92-801A-4186-A825-4C28026D51E3}"/>
              </a:ext>
            </a:extLst>
          </p:cNvPr>
          <p:cNvSpPr/>
          <p:nvPr/>
        </p:nvSpPr>
        <p:spPr>
          <a:xfrm>
            <a:off x="5109266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9681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akost luční | Témata">
            <a:extLst>
              <a:ext uri="{FF2B5EF4-FFF2-40B4-BE49-F238E27FC236}">
                <a16:creationId xmlns:a16="http://schemas.microsoft.com/office/drawing/2014/main" id="{DADD512C-CB83-4346-8B3D-2F2806D66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642" y="319596"/>
            <a:ext cx="4565791" cy="641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Kakost luční Geranium pratense WW05 | udoli-bileho-potoka.cz">
            <a:extLst>
              <a:ext uri="{FF2B5EF4-FFF2-40B4-BE49-F238E27FC236}">
                <a16:creationId xmlns:a16="http://schemas.microsoft.com/office/drawing/2014/main" id="{D3952EFB-9FC7-4B3C-B7C2-2A664B66B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66" r="10939"/>
          <a:stretch/>
        </p:blipFill>
        <p:spPr bwMode="auto">
          <a:xfrm>
            <a:off x="5382828" y="0"/>
            <a:ext cx="67203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4CD96503-0E5E-4284-9CF7-ACCD3F32153A}"/>
              </a:ext>
            </a:extLst>
          </p:cNvPr>
          <p:cNvSpPr/>
          <p:nvPr/>
        </p:nvSpPr>
        <p:spPr>
          <a:xfrm>
            <a:off x="5382828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KAKOST LUČNÍ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88A38B3E-D46C-4E2A-809F-8C5852A7D474}"/>
              </a:ext>
            </a:extLst>
          </p:cNvPr>
          <p:cNvSpPr/>
          <p:nvPr/>
        </p:nvSpPr>
        <p:spPr>
          <a:xfrm>
            <a:off x="5382828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8039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Castanea sativa – kaštanovník jedlý, kaštanovník setý • Pladias: Databáze  české flóry a vegetace">
            <a:extLst>
              <a:ext uri="{FF2B5EF4-FFF2-40B4-BE49-F238E27FC236}">
                <a16:creationId xmlns:a16="http://schemas.microsoft.com/office/drawing/2014/main" id="{5F444551-2B61-C266-C705-EDC493713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" r="3303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štanovník setý - Fytos">
            <a:extLst>
              <a:ext uri="{FF2B5EF4-FFF2-40B4-BE49-F238E27FC236}">
                <a16:creationId xmlns:a16="http://schemas.microsoft.com/office/drawing/2014/main" id="{49576380-C78E-67BB-5D32-533624AA7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7" r="18558" b="-1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86DE9CA5-E99F-C01D-59EB-7C32126AB6F0}"/>
              </a:ext>
            </a:extLst>
          </p:cNvPr>
          <p:cNvSpPr/>
          <p:nvPr/>
        </p:nvSpPr>
        <p:spPr>
          <a:xfrm>
            <a:off x="463035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KAŠTANOVNÍK SETÝ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9D7F8744-3DBE-C583-0625-9FA7ABA57C1C}"/>
              </a:ext>
            </a:extLst>
          </p:cNvPr>
          <p:cNvSpPr/>
          <p:nvPr/>
        </p:nvSpPr>
        <p:spPr>
          <a:xfrm>
            <a:off x="4630353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2951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154</Words>
  <Application>Microsoft Office PowerPoint</Application>
  <PresentationFormat>Širokoúhlá obrazovka</PresentationFormat>
  <Paragraphs>100</Paragraphs>
  <Slides>49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Radiměřská Petra</dc:creator>
  <cp:lastModifiedBy>Radiměřská Petra</cp:lastModifiedBy>
  <cp:revision>6</cp:revision>
  <dcterms:created xsi:type="dcterms:W3CDTF">2022-03-13T15:06:38Z</dcterms:created>
  <dcterms:modified xsi:type="dcterms:W3CDTF">2024-04-21T12:38:32Z</dcterms:modified>
</cp:coreProperties>
</file>